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0" r:id="rId2"/>
    <p:sldId id="298" r:id="rId3"/>
    <p:sldId id="299" r:id="rId4"/>
    <p:sldId id="279" r:id="rId5"/>
    <p:sldId id="300" r:id="rId6"/>
    <p:sldId id="287" r:id="rId7"/>
    <p:sldId id="301" r:id="rId8"/>
    <p:sldId id="297" r:id="rId9"/>
    <p:sldId id="302" r:id="rId10"/>
    <p:sldId id="288" r:id="rId11"/>
    <p:sldId id="303" r:id="rId12"/>
    <p:sldId id="289" r:id="rId13"/>
    <p:sldId id="304" r:id="rId14"/>
    <p:sldId id="286" r:id="rId15"/>
    <p:sldId id="305" r:id="rId16"/>
    <p:sldId id="290" r:id="rId17"/>
    <p:sldId id="306" r:id="rId18"/>
    <p:sldId id="307" r:id="rId1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48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11.10.2020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11.10.2020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11.10.2020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11.10.2020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://10.61.43.123/rus/docs/K1400000235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://10.61.43.123/kaz/docs/K1400000235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2348880"/>
            <a:ext cx="8621560" cy="1584176"/>
          </a:xfrm>
        </p:spPr>
        <p:txBody>
          <a:bodyPr>
            <a:noAutofit/>
          </a:bodyPr>
          <a:lstStyle/>
          <a:p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Тема № 5: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Антикоррупционная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служба и участие общественности в противодействии коррупции.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dirty="0" smtClean="0">
                <a:latin typeface="Times New Roman" pitchFamily="18" charset="0"/>
                <a:cs typeface="Times New Roman" pitchFamily="18" charset="0"/>
              </a:rPr>
            </a:br>
            <a:endParaRPr lang="ru-RU" sz="1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88640"/>
            <a:ext cx="9144000" cy="2606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" name="TextBox 9"/>
          <p:cNvSpPr txBox="1"/>
          <p:nvPr/>
        </p:nvSpPr>
        <p:spPr>
          <a:xfrm>
            <a:off x="179512" y="1700808"/>
            <a:ext cx="8712968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0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0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000" dirty="0"/>
          </a:p>
        </p:txBody>
      </p:sp>
      <p:sp>
        <p:nvSpPr>
          <p:cNvPr id="6" name="TextBox 5"/>
          <p:cNvSpPr txBox="1"/>
          <p:nvPr/>
        </p:nvSpPr>
        <p:spPr>
          <a:xfrm>
            <a:off x="0" y="836712"/>
            <a:ext cx="8784976" cy="21544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№ 5 Та</a:t>
            </a:r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қырып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Сыбайлас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жемқорлыққа қарсы қызмет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ж</a:t>
            </a:r>
            <a:r>
              <a:rPr lang="kk-KZ" sz="2800" b="1" dirty="0" smtClean="0">
                <a:latin typeface="Times New Roman" pitchFamily="18" charset="0"/>
                <a:cs typeface="Times New Roman" pitchFamily="18" charset="0"/>
              </a:rPr>
              <a:t>әне ж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ұртшылықтың сыбайлас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жемқорлыққа қарсы іс-қимылға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қатысуы»</a:t>
            </a:r>
            <a:endParaRPr lang="ru-RU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32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6386" name="Picture 2" descr="https://e-krg.gov.kz/Image/Banners/anticorruption_kk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55776" y="4077072"/>
            <a:ext cx="4442808" cy="2458356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1472" y="500042"/>
            <a:ext cx="8229600" cy="6097310"/>
          </a:xfrm>
        </p:spPr>
        <p:txBody>
          <a:bodyPr>
            <a:normAutofit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60648"/>
            <a:ext cx="9144000" cy="2606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" name="TextBox 9"/>
          <p:cNvSpPr txBox="1"/>
          <p:nvPr/>
        </p:nvSpPr>
        <p:spPr>
          <a:xfrm>
            <a:off x="179512" y="1700808"/>
            <a:ext cx="8712968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0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0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000" dirty="0"/>
          </a:p>
        </p:txBody>
      </p:sp>
      <p:sp>
        <p:nvSpPr>
          <p:cNvPr id="7" name="TextBox 6"/>
          <p:cNvSpPr txBox="1"/>
          <p:nvPr/>
        </p:nvSpPr>
        <p:spPr>
          <a:xfrm>
            <a:off x="323528" y="764704"/>
            <a:ext cx="8640960" cy="57092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11) совершенствовать формы и методы борьбы с коррупционными преступлениями, определять стратегию и тактику оперативно-розыскной деятельности, вырабатывать и реализовывать меры по повышению ее эффективности;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12) в соответствии с законодательством Республики Казахстан создавать и использовать информационные системы, обеспечивающие решение возложенных на него задач, в порядке, установленном законодательством Республики Казахстан;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13) конвоировать задержанных и лиц, заключенных под стражу;</a:t>
            </a:r>
          </a:p>
          <a:p>
            <a:pPr algn="just" fontAlgn="base"/>
            <a:endParaRPr lang="ru-RU" sz="2900" b="1" u="sng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500042"/>
            <a:ext cx="8621560" cy="6097310"/>
          </a:xfrm>
        </p:spPr>
        <p:txBody>
          <a:bodyPr>
            <a:normAutofit fontScale="90000"/>
          </a:bodyPr>
          <a:lstStyle/>
          <a:p>
            <a:pPr algn="just"/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11) </a:t>
            </a:r>
            <a:r>
              <a:rPr lang="ru-RU" sz="3100" dirty="0" err="1" smtClean="0">
                <a:latin typeface="Times New Roman" pitchFamily="18" charset="0"/>
                <a:cs typeface="Times New Roman" pitchFamily="18" charset="0"/>
              </a:rPr>
              <a:t>сыбайлас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 smtClean="0">
                <a:latin typeface="Times New Roman" pitchFamily="18" charset="0"/>
                <a:cs typeface="Times New Roman" pitchFamily="18" charset="0"/>
              </a:rPr>
              <a:t>жемқорлық қылмыстармен күресу нысандары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 мен </a:t>
            </a:r>
            <a:r>
              <a:rPr lang="ru-RU" sz="3100" dirty="0" err="1" smtClean="0">
                <a:latin typeface="Times New Roman" pitchFamily="18" charset="0"/>
                <a:cs typeface="Times New Roman" pitchFamily="18" charset="0"/>
              </a:rPr>
              <a:t>әдістерін жетілдіру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100" dirty="0" err="1" smtClean="0">
                <a:latin typeface="Times New Roman" pitchFamily="18" charset="0"/>
                <a:cs typeface="Times New Roman" pitchFamily="18" charset="0"/>
              </a:rPr>
              <a:t>жедел-іздестіру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 smtClean="0">
                <a:latin typeface="Times New Roman" pitchFamily="18" charset="0"/>
                <a:cs typeface="Times New Roman" pitchFamily="18" charset="0"/>
              </a:rPr>
              <a:t>қызметінің стратегиясы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 smtClean="0">
                <a:latin typeface="Times New Roman" pitchFamily="18" charset="0"/>
                <a:cs typeface="Times New Roman" pitchFamily="18" charset="0"/>
              </a:rPr>
              <a:t>мен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 smtClean="0">
                <a:latin typeface="Times New Roman" pitchFamily="18" charset="0"/>
                <a:cs typeface="Times New Roman" pitchFamily="18" charset="0"/>
              </a:rPr>
              <a:t>тактикасын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 smtClean="0">
                <a:latin typeface="Times New Roman" pitchFamily="18" charset="0"/>
                <a:cs typeface="Times New Roman" pitchFamily="18" charset="0"/>
              </a:rPr>
              <a:t>айқындау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100" dirty="0" err="1" smtClean="0">
                <a:latin typeface="Times New Roman" pitchFamily="18" charset="0"/>
                <a:cs typeface="Times New Roman" pitchFamily="18" charset="0"/>
              </a:rPr>
              <a:t>оның тиімділігін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 smtClean="0">
                <a:latin typeface="Times New Roman" pitchFamily="18" charset="0"/>
                <a:cs typeface="Times New Roman" pitchFamily="18" charset="0"/>
              </a:rPr>
              <a:t>арттыру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 smtClean="0">
                <a:latin typeface="Times New Roman" pitchFamily="18" charset="0"/>
                <a:cs typeface="Times New Roman" pitchFamily="18" charset="0"/>
              </a:rPr>
              <a:t>бойынша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 smtClean="0">
                <a:latin typeface="Times New Roman" pitchFamily="18" charset="0"/>
                <a:cs typeface="Times New Roman" pitchFamily="18" charset="0"/>
              </a:rPr>
              <a:t>шаралар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 smtClean="0">
                <a:latin typeface="Times New Roman" pitchFamily="18" charset="0"/>
                <a:cs typeface="Times New Roman" pitchFamily="18" charset="0"/>
              </a:rPr>
              <a:t>тұжырымдау және іске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 smtClean="0">
                <a:latin typeface="Times New Roman" pitchFamily="18" charset="0"/>
                <a:cs typeface="Times New Roman" pitchFamily="18" charset="0"/>
              </a:rPr>
              <a:t>асыру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;</a:t>
            </a:r>
            <a:br>
              <a:rPr lang="ru-RU" sz="31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12) </a:t>
            </a:r>
            <a:r>
              <a:rPr lang="ru-RU" sz="3100" dirty="0" err="1" smtClean="0">
                <a:latin typeface="Times New Roman" pitchFamily="18" charset="0"/>
                <a:cs typeface="Times New Roman" pitchFamily="18" charset="0"/>
              </a:rPr>
              <a:t>Қазақстан Республикасыны</a:t>
            </a:r>
            <a:r>
              <a:rPr lang="kk-KZ" sz="3100" dirty="0" smtClean="0">
                <a:latin typeface="Times New Roman" pitchFamily="18" charset="0"/>
                <a:cs typeface="Times New Roman" pitchFamily="18" charset="0"/>
              </a:rPr>
              <a:t>ң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 smtClean="0">
                <a:latin typeface="Times New Roman" pitchFamily="18" charset="0"/>
                <a:cs typeface="Times New Roman" pitchFamily="18" charset="0"/>
              </a:rPr>
              <a:t>заңнамасымен белгіленген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 smtClean="0">
                <a:latin typeface="Times New Roman" pitchFamily="18" charset="0"/>
                <a:cs typeface="Times New Roman" pitchFamily="18" charset="0"/>
              </a:rPr>
              <a:t>тәртіпте оған жүктелген міндетерді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 smtClean="0">
                <a:latin typeface="Times New Roman" pitchFamily="18" charset="0"/>
                <a:cs typeface="Times New Roman" pitchFamily="18" charset="0"/>
              </a:rPr>
              <a:t>шешуді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 smtClean="0">
                <a:latin typeface="Times New Roman" pitchFamily="18" charset="0"/>
                <a:cs typeface="Times New Roman" pitchFamily="18" charset="0"/>
              </a:rPr>
              <a:t>қамтамасыз ететін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 smtClean="0">
                <a:latin typeface="Times New Roman" pitchFamily="18" charset="0"/>
                <a:cs typeface="Times New Roman" pitchFamily="18" charset="0"/>
              </a:rPr>
              <a:t>ақпараттық жүйелерді  Қазақстан Республикасының заңнамасына сәйкес құру және пайдалану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;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60648"/>
            <a:ext cx="9144000" cy="2606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" name="TextBox 9"/>
          <p:cNvSpPr txBox="1"/>
          <p:nvPr/>
        </p:nvSpPr>
        <p:spPr>
          <a:xfrm>
            <a:off x="179512" y="1700808"/>
            <a:ext cx="8712968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0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0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000" dirty="0"/>
          </a:p>
        </p:txBody>
      </p:sp>
      <p:sp>
        <p:nvSpPr>
          <p:cNvPr id="7" name="TextBox 6"/>
          <p:cNvSpPr txBox="1"/>
          <p:nvPr/>
        </p:nvSpPr>
        <p:spPr>
          <a:xfrm>
            <a:off x="323528" y="764704"/>
            <a:ext cx="86409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2900" b="1" u="sng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1472" y="500042"/>
            <a:ext cx="8229600" cy="6097310"/>
          </a:xfrm>
        </p:spPr>
        <p:txBody>
          <a:bodyPr>
            <a:normAutofit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60648"/>
            <a:ext cx="9144000" cy="2606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" name="TextBox 9"/>
          <p:cNvSpPr txBox="1"/>
          <p:nvPr/>
        </p:nvSpPr>
        <p:spPr>
          <a:xfrm>
            <a:off x="179512" y="1700808"/>
            <a:ext cx="8712968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0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0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000" dirty="0"/>
          </a:p>
        </p:txBody>
      </p:sp>
      <p:sp>
        <p:nvSpPr>
          <p:cNvPr id="7" name="TextBox 6"/>
          <p:cNvSpPr txBox="1"/>
          <p:nvPr/>
        </p:nvSpPr>
        <p:spPr>
          <a:xfrm>
            <a:off x="251520" y="692696"/>
            <a:ext cx="8640960" cy="76636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14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) разрабатывать нормативные правовые акты по вопросам, касающимся деятельности Агентства, его территориальных органов;</a:t>
            </a:r>
          </a:p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15) в случаях выявления нарушения законодательства Республики Казахстан о противодействии коррупции принимать меры в установленном законодательством порядке по их устранению;</a:t>
            </a:r>
          </a:p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16) соблюдать законность при приеме, регистрации, учете и рассмотрении заявлений, сообщений, жалоб и иной информации о правонарушениях;</a:t>
            </a:r>
          </a:p>
          <a:p>
            <a:pPr fontAlgn="base"/>
            <a:endParaRPr lang="ru-RU" sz="36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3600" b="1" u="sng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3600" b="1" u="sng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692696"/>
            <a:ext cx="9144000" cy="5976664"/>
          </a:xfrm>
        </p:spPr>
        <p:txBody>
          <a:bodyPr>
            <a:normAutofit fontScale="90000"/>
          </a:bodyPr>
          <a:lstStyle/>
          <a:p>
            <a:pPr algn="l"/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13)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ұсталған және қамауға алынған адамдарды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айдап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алып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келу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;</a:t>
            </a:r>
            <a:br>
              <a:rPr lang="ru-RU" sz="3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14)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Агенттіктің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оның аумақтық органдарының қызметіне қатысты мәселелер бойынша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нормативтік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құқықтық актілерді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әзірлеу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;</a:t>
            </a:r>
            <a:br>
              <a:rPr lang="ru-RU" sz="3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15)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сыбайлас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жемқорлыққа қарсы іс-қимыл туралы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Қазақстан Республикасы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заңнамасын бұзушылықтар анықталған жағдайда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заңнамамен белгіленген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тәртіппен оларды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жою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бойынша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шаралар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қабылдау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;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60648"/>
            <a:ext cx="9144000" cy="2606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" name="TextBox 9"/>
          <p:cNvSpPr txBox="1"/>
          <p:nvPr/>
        </p:nvSpPr>
        <p:spPr>
          <a:xfrm>
            <a:off x="179512" y="1700808"/>
            <a:ext cx="8712968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0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0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000" dirty="0"/>
          </a:p>
        </p:txBody>
      </p:sp>
      <p:sp>
        <p:nvSpPr>
          <p:cNvPr id="7" name="TextBox 6"/>
          <p:cNvSpPr txBox="1"/>
          <p:nvPr/>
        </p:nvSpPr>
        <p:spPr>
          <a:xfrm>
            <a:off x="251520" y="692696"/>
            <a:ext cx="864096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sz="36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3600" b="1" u="sng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3600" b="1" u="sng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1472" y="500042"/>
            <a:ext cx="8229600" cy="6097310"/>
          </a:xfrm>
        </p:spPr>
        <p:txBody>
          <a:bodyPr>
            <a:normAutofit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60648"/>
            <a:ext cx="9144000" cy="2606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" name="TextBox 9"/>
          <p:cNvSpPr txBox="1"/>
          <p:nvPr/>
        </p:nvSpPr>
        <p:spPr>
          <a:xfrm>
            <a:off x="179512" y="1700808"/>
            <a:ext cx="8712968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0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0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000" dirty="0"/>
          </a:p>
        </p:txBody>
      </p:sp>
      <p:sp>
        <p:nvSpPr>
          <p:cNvPr id="8" name="TextBox 7"/>
          <p:cNvSpPr txBox="1"/>
          <p:nvPr/>
        </p:nvSpPr>
        <p:spPr>
          <a:xfrm>
            <a:off x="179512" y="692696"/>
            <a:ext cx="8784976" cy="61247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17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) в пределах компетенции Агентства обеспечивать выявление, пресечение и раскрытие преступлений путем осуществления общих и специальных оперативно-розыскных мероприятий, негласных следственных действий, фиксации их результатов для использования в уголовном процессе;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18) осуществлять досудебное расследование в порядке, предусмотренном уголовно-процессуальным законодательством Республики Казахстан;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19) учитывать и осуществлять контроль за сохранностью оружия, боеприпасов, специальных средств защиты, состоящих на вооружении Агентства;</a:t>
            </a:r>
          </a:p>
          <a:p>
            <a:pPr algn="ctr" fontAlgn="base"/>
            <a:endParaRPr lang="ru-RU" sz="2800" u="sng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500042"/>
            <a:ext cx="9144000" cy="6097310"/>
          </a:xfrm>
        </p:spPr>
        <p:txBody>
          <a:bodyPr>
            <a:normAutofit fontScale="90000"/>
          </a:bodyPr>
          <a:lstStyle/>
          <a:p>
            <a:pPr algn="l"/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1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1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16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3100" dirty="0" err="1" smtClean="0">
                <a:latin typeface="Times New Roman" pitchFamily="18" charset="0"/>
                <a:cs typeface="Times New Roman" pitchFamily="18" charset="0"/>
              </a:rPr>
              <a:t>құқық бұзушылықтар туралы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 smtClean="0">
                <a:latin typeface="Times New Roman" pitchFamily="18" charset="0"/>
                <a:cs typeface="Times New Roman" pitchFamily="18" charset="0"/>
              </a:rPr>
              <a:t>өтініштерді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100" dirty="0" err="1" smtClean="0">
                <a:latin typeface="Times New Roman" pitchFamily="18" charset="0"/>
                <a:cs typeface="Times New Roman" pitchFamily="18" charset="0"/>
              </a:rPr>
              <a:t>хабарламаларды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100" dirty="0" err="1" smtClean="0">
                <a:latin typeface="Times New Roman" pitchFamily="18" charset="0"/>
                <a:cs typeface="Times New Roman" pitchFamily="18" charset="0"/>
              </a:rPr>
              <a:t>шағымдар 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мен </a:t>
            </a:r>
            <a:r>
              <a:rPr lang="ru-RU" sz="3100" dirty="0" err="1" smtClean="0">
                <a:latin typeface="Times New Roman" pitchFamily="18" charset="0"/>
                <a:cs typeface="Times New Roman" pitchFamily="18" charset="0"/>
              </a:rPr>
              <a:t>өзге 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де </a:t>
            </a:r>
            <a:r>
              <a:rPr lang="ru-RU" sz="3100" dirty="0" err="1" smtClean="0">
                <a:latin typeface="Times New Roman" pitchFamily="18" charset="0"/>
                <a:cs typeface="Times New Roman" pitchFamily="18" charset="0"/>
              </a:rPr>
              <a:t>ақпараттарды қабылдау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100" dirty="0" err="1" smtClean="0">
                <a:latin typeface="Times New Roman" pitchFamily="18" charset="0"/>
                <a:cs typeface="Times New Roman" pitchFamily="18" charset="0"/>
              </a:rPr>
              <a:t>тіркеу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100" dirty="0" err="1" smtClean="0">
                <a:latin typeface="Times New Roman" pitchFamily="18" charset="0"/>
                <a:cs typeface="Times New Roman" pitchFamily="18" charset="0"/>
              </a:rPr>
              <a:t>есепке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 smtClean="0">
                <a:latin typeface="Times New Roman" pitchFamily="18" charset="0"/>
                <a:cs typeface="Times New Roman" pitchFamily="18" charset="0"/>
              </a:rPr>
              <a:t>алу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 smtClean="0">
                <a:latin typeface="Times New Roman" pitchFamily="18" charset="0"/>
                <a:cs typeface="Times New Roman" pitchFamily="18" charset="0"/>
              </a:rPr>
              <a:t>және қарау кезінде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 smtClean="0">
                <a:latin typeface="Times New Roman" pitchFamily="18" charset="0"/>
                <a:cs typeface="Times New Roman" pitchFamily="18" charset="0"/>
              </a:rPr>
              <a:t>заңдылықты сақтау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;</a:t>
            </a:r>
            <a:br>
              <a:rPr lang="ru-RU" sz="31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17) </a:t>
            </a:r>
            <a:r>
              <a:rPr lang="ru-RU" sz="3100" dirty="0" err="1" smtClean="0">
                <a:latin typeface="Times New Roman" pitchFamily="18" charset="0"/>
                <a:cs typeface="Times New Roman" pitchFamily="18" charset="0"/>
              </a:rPr>
              <a:t>Агенттіктің құзыреті шегінде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 smtClean="0">
                <a:latin typeface="Times New Roman" pitchFamily="18" charset="0"/>
                <a:cs typeface="Times New Roman" pitchFamily="18" charset="0"/>
              </a:rPr>
              <a:t>жалпы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 smtClean="0">
                <a:latin typeface="Times New Roman" pitchFamily="18" charset="0"/>
                <a:cs typeface="Times New Roman" pitchFamily="18" charset="0"/>
              </a:rPr>
              <a:t>және арнайы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 smtClean="0">
                <a:latin typeface="Times New Roman" pitchFamily="18" charset="0"/>
                <a:cs typeface="Times New Roman" pitchFamily="18" charset="0"/>
              </a:rPr>
              <a:t>жедел-іздестіру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ru-RU" sz="31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100" dirty="0" err="1" smtClean="0">
                <a:latin typeface="Times New Roman" pitchFamily="18" charset="0"/>
                <a:cs typeface="Times New Roman" pitchFamily="18" charset="0"/>
              </a:rPr>
              <a:t>іс-шараларын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100" dirty="0" err="1" smtClean="0">
                <a:latin typeface="Times New Roman" pitchFamily="18" charset="0"/>
                <a:cs typeface="Times New Roman" pitchFamily="18" charset="0"/>
              </a:rPr>
              <a:t>жасырын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 smtClean="0">
                <a:latin typeface="Times New Roman" pitchFamily="18" charset="0"/>
                <a:cs typeface="Times New Roman" pitchFamily="18" charset="0"/>
              </a:rPr>
              <a:t>тергеу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 smtClean="0">
                <a:latin typeface="Times New Roman" pitchFamily="18" charset="0"/>
                <a:cs typeface="Times New Roman" pitchFamily="18" charset="0"/>
              </a:rPr>
              <a:t>әрекеттерін жүзеге асыру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100" dirty="0" err="1" smtClean="0">
                <a:latin typeface="Times New Roman" pitchFamily="18" charset="0"/>
                <a:cs typeface="Times New Roman" pitchFamily="18" charset="0"/>
              </a:rPr>
              <a:t>қылмыстық процесте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 smtClean="0">
                <a:latin typeface="Times New Roman" pitchFamily="18" charset="0"/>
                <a:cs typeface="Times New Roman" pitchFamily="18" charset="0"/>
              </a:rPr>
              <a:t>пайдалану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 smtClean="0">
                <a:latin typeface="Times New Roman" pitchFamily="18" charset="0"/>
                <a:cs typeface="Times New Roman" pitchFamily="18" charset="0"/>
              </a:rPr>
              <a:t>үшін олардың нәтижелерін тіркеу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 smtClean="0">
                <a:latin typeface="Times New Roman" pitchFamily="18" charset="0"/>
                <a:cs typeface="Times New Roman" pitchFamily="18" charset="0"/>
              </a:rPr>
              <a:t>арқылы қылмыстарды анықтауды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100" dirty="0" err="1" smtClean="0">
                <a:latin typeface="Times New Roman" pitchFamily="18" charset="0"/>
                <a:cs typeface="Times New Roman" pitchFamily="18" charset="0"/>
              </a:rPr>
              <a:t>жолын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 smtClean="0">
                <a:latin typeface="Times New Roman" pitchFamily="18" charset="0"/>
                <a:cs typeface="Times New Roman" pitchFamily="18" charset="0"/>
              </a:rPr>
              <a:t>кесуді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 smtClean="0">
                <a:latin typeface="Times New Roman" pitchFamily="18" charset="0"/>
                <a:cs typeface="Times New Roman" pitchFamily="18" charset="0"/>
              </a:rPr>
              <a:t>және ашуды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 smtClean="0">
                <a:latin typeface="Times New Roman" pitchFamily="18" charset="0"/>
                <a:cs typeface="Times New Roman" pitchFamily="18" charset="0"/>
              </a:rPr>
              <a:t>қамтамасыз ету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;</a:t>
            </a:r>
            <a:br>
              <a:rPr lang="ru-RU" sz="31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18) </a:t>
            </a:r>
            <a:r>
              <a:rPr lang="ru-RU" sz="3100" dirty="0" err="1" smtClean="0">
                <a:latin typeface="Times New Roman" pitchFamily="18" charset="0"/>
                <a:cs typeface="Times New Roman" pitchFamily="18" charset="0"/>
              </a:rPr>
              <a:t>Қазақстан Республикасының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3100" dirty="0" smtClean="0">
                <a:latin typeface="Times New Roman" pitchFamily="18" charset="0"/>
                <a:cs typeface="Times New Roman" pitchFamily="18" charset="0"/>
              </a:rPr>
              <a:t>қ</a:t>
            </a:r>
            <a:r>
              <a:rPr lang="ru-RU" sz="3100" dirty="0" err="1" smtClean="0">
                <a:latin typeface="Times New Roman" pitchFamily="18" charset="0"/>
                <a:cs typeface="Times New Roman" pitchFamily="18" charset="0"/>
              </a:rPr>
              <a:t>ылмыстық-процестік заңнамасында көзделген тәртіппен сотқа дейінгі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 smtClean="0">
                <a:latin typeface="Times New Roman" pitchFamily="18" charset="0"/>
                <a:cs typeface="Times New Roman" pitchFamily="18" charset="0"/>
              </a:rPr>
              <a:t>тергеп-тексеруді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 smtClean="0">
                <a:latin typeface="Times New Roman" pitchFamily="18" charset="0"/>
                <a:cs typeface="Times New Roman" pitchFamily="18" charset="0"/>
              </a:rPr>
              <a:t>жүзеге асыру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;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2606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" name="TextBox 9"/>
          <p:cNvSpPr txBox="1"/>
          <p:nvPr/>
        </p:nvSpPr>
        <p:spPr>
          <a:xfrm>
            <a:off x="179512" y="1700808"/>
            <a:ext cx="8712968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0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0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000" dirty="0"/>
          </a:p>
        </p:txBody>
      </p:sp>
      <p:sp>
        <p:nvSpPr>
          <p:cNvPr id="8" name="TextBox 7"/>
          <p:cNvSpPr txBox="1"/>
          <p:nvPr/>
        </p:nvSpPr>
        <p:spPr>
          <a:xfrm>
            <a:off x="179512" y="692696"/>
            <a:ext cx="878497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sz="2800" u="sng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1472" y="500042"/>
            <a:ext cx="8229600" cy="6097310"/>
          </a:xfrm>
        </p:spPr>
        <p:txBody>
          <a:bodyPr>
            <a:normAutofit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88640"/>
            <a:ext cx="9144000" cy="2606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" name="TextBox 9"/>
          <p:cNvSpPr txBox="1"/>
          <p:nvPr/>
        </p:nvSpPr>
        <p:spPr>
          <a:xfrm>
            <a:off x="179512" y="1700808"/>
            <a:ext cx="8712968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0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0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000" dirty="0"/>
          </a:p>
        </p:txBody>
      </p:sp>
      <p:sp>
        <p:nvSpPr>
          <p:cNvPr id="7" name="TextBox 6"/>
          <p:cNvSpPr txBox="1"/>
          <p:nvPr/>
        </p:nvSpPr>
        <p:spPr>
          <a:xfrm>
            <a:off x="251520" y="1772816"/>
            <a:ext cx="86409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 </a:t>
            </a:r>
            <a:endParaRPr lang="ru-RU" sz="3600" b="1" u="sng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620688"/>
            <a:ext cx="9144000" cy="62786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 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20) учитывать и хранить уголовные дела, по которым сроки досудебного расследования прерваны, вещественные доказательства по уголовным делам, </a:t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а также дела оперативного учета и негласных следственных действий;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21) рассматривать акты прокурорского реагирования и судебные акты;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22) осуществлять производство по делам об административных правонарушениях, а также принимать меры обеспечения производства по делу об административном правонарушении в порядке, установленном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  <a:hlinkClick r:id="rId3"/>
              </a:rPr>
              <a:t>Кодексом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Республики Казахстан об административных правонарушениях;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23) проводить мероприятия по установлению местонахождения и задержанию лиц, находящихся в розыске;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24) организовывать в пределах установленной компетенции Агентства экстрадицию лиц, находящихся в розыске;</a:t>
            </a:r>
          </a:p>
          <a:p>
            <a:pPr algn="just" fontAlgn="base"/>
            <a:endParaRPr lang="ru-RU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1472" y="500042"/>
            <a:ext cx="8229600" cy="6097310"/>
          </a:xfrm>
        </p:spPr>
        <p:txBody>
          <a:bodyPr>
            <a:normAutofit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88640"/>
            <a:ext cx="9144000" cy="2606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" name="TextBox 9"/>
          <p:cNvSpPr txBox="1"/>
          <p:nvPr/>
        </p:nvSpPr>
        <p:spPr>
          <a:xfrm>
            <a:off x="179512" y="1700808"/>
            <a:ext cx="8712968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0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0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000" dirty="0"/>
          </a:p>
        </p:txBody>
      </p:sp>
      <p:sp>
        <p:nvSpPr>
          <p:cNvPr id="7" name="TextBox 6"/>
          <p:cNvSpPr txBox="1"/>
          <p:nvPr/>
        </p:nvSpPr>
        <p:spPr>
          <a:xfrm>
            <a:off x="251520" y="1772816"/>
            <a:ext cx="86409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 </a:t>
            </a:r>
            <a:endParaRPr lang="ru-RU" sz="3600" b="1" u="sng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692696"/>
            <a:ext cx="9144000" cy="55707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  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19)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Агенттіктің қарамағында тұрған қаруларды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оқ-дәрілерді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арнайы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қорғау құралдарын есепке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алу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және сақталуына бақылауды жүзеге асыру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20)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сотқа дейінгі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тергеп-тексерудің мерзімі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үзілген қылмыстық істер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бойынша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қылмыстық істерді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заттай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айғақтарды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сондай-ақ жедел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есепке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алу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және жасырын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тергеу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іс-қимылдарының істерін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есепке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алу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және сақтау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; </a:t>
            </a:r>
          </a:p>
          <a:p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21)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прокурорлық ден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қою актілерін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және 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сот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актілерін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қарау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22)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әкімшілік құқық бұзушылықтар туралы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істер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бойынша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өндірісті жүзеге асыру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сондай-ақ Қазақстан Республикасының Әкімшілік құқық бұзушылық туралы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  <a:hlinkClick r:id="rId3"/>
              </a:rPr>
              <a:t>кодексінде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белгіленген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тәртіппен әкімшілік құқық бұзушылық туралы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іс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бойынша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өндірісті қамтамасыз ету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шараларын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қабылдау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endParaRPr lang="ru-RU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882554"/>
          </a:xfrm>
        </p:spPr>
        <p:txBody>
          <a:bodyPr>
            <a:normAutofit/>
          </a:bodyPr>
          <a:lstStyle/>
          <a:p>
            <a:pPr algn="l"/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23)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іздеудегі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адамдардың орналасқан жерін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анықтау және ұстау бойынша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ru-RU" sz="3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іс-шаралар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жүргізу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;</a:t>
            </a:r>
            <a:br>
              <a:rPr lang="ru-RU" sz="3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24)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Агенттіктің белгіленген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құзыреті шегінде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іздеудегі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адамдарды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келуді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экстрадициялауды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ұйымдастыру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;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60648"/>
            <a:ext cx="9144000" cy="2606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" name="TextBox 9"/>
          <p:cNvSpPr txBox="1"/>
          <p:nvPr/>
        </p:nvSpPr>
        <p:spPr>
          <a:xfrm>
            <a:off x="179512" y="1700808"/>
            <a:ext cx="8712968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0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0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000" dirty="0"/>
          </a:p>
        </p:txBody>
      </p:sp>
      <p:sp>
        <p:nvSpPr>
          <p:cNvPr id="9" name="TextBox 8"/>
          <p:cNvSpPr txBox="1"/>
          <p:nvPr/>
        </p:nvSpPr>
        <p:spPr>
          <a:xfrm>
            <a:off x="251520" y="692696"/>
            <a:ext cx="8892480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Агентство Республики Казахстан по противодействию коррупции (</a:t>
            </a:r>
            <a:r>
              <a:rPr lang="ru-RU" sz="3200" b="1" dirty="0" err="1" smtClean="0">
                <a:latin typeface="Times New Roman" pitchFamily="18" charset="0"/>
                <a:cs typeface="Times New Roman" pitchFamily="18" charset="0"/>
              </a:rPr>
              <a:t>Антикоррупционная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 служба) 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является государственным органом по противодействию коррупции, непосредственно подчиненным и подотчетным Президенту Республики Казахстан, осуществляющим формирование и реализацию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антикоррупционной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политики Республики Казахстан и координацию в сфере противодействия коррупции, а также выявление, пресечение, раскрытие и расследование коррупционных правонарушений.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88640"/>
            <a:ext cx="9144000" cy="2606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" name="TextBox 9"/>
          <p:cNvSpPr txBox="1"/>
          <p:nvPr/>
        </p:nvSpPr>
        <p:spPr>
          <a:xfrm>
            <a:off x="179512" y="1700808"/>
            <a:ext cx="8712968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0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0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000" dirty="0"/>
          </a:p>
        </p:txBody>
      </p:sp>
      <p:sp>
        <p:nvSpPr>
          <p:cNvPr id="9" name="TextBox 8"/>
          <p:cNvSpPr txBox="1"/>
          <p:nvPr/>
        </p:nvSpPr>
        <p:spPr>
          <a:xfrm>
            <a:off x="0" y="620688"/>
            <a:ext cx="9144000" cy="64940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100" b="1" dirty="0" err="1" smtClean="0">
                <a:latin typeface="Times New Roman" pitchFamily="18" charset="0"/>
                <a:cs typeface="Times New Roman" pitchFamily="18" charset="0"/>
              </a:rPr>
              <a:t>Қазақстан Республикасының Сыбайлас</a:t>
            </a:r>
            <a:r>
              <a:rPr lang="ru-RU" sz="31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b="1" dirty="0" err="1" smtClean="0">
                <a:latin typeface="Times New Roman" pitchFamily="18" charset="0"/>
                <a:cs typeface="Times New Roman" pitchFamily="18" charset="0"/>
              </a:rPr>
              <a:t>жемқорлыққа қарсы іс-қимыл агенттігі</a:t>
            </a:r>
            <a:r>
              <a:rPr lang="ru-RU" sz="3100" b="1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3100" b="1" dirty="0" err="1" smtClean="0">
                <a:latin typeface="Times New Roman" pitchFamily="18" charset="0"/>
                <a:cs typeface="Times New Roman" pitchFamily="18" charset="0"/>
              </a:rPr>
              <a:t>Сыбайлас</a:t>
            </a:r>
            <a:r>
              <a:rPr lang="ru-RU" sz="31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b="1" dirty="0" err="1" smtClean="0">
                <a:latin typeface="Times New Roman" pitchFamily="18" charset="0"/>
                <a:cs typeface="Times New Roman" pitchFamily="18" charset="0"/>
              </a:rPr>
              <a:t>жемқорлыққа қарсы қызмет</a:t>
            </a:r>
            <a:r>
              <a:rPr lang="ru-RU" sz="3100" b="1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3100" dirty="0" err="1" smtClean="0">
                <a:latin typeface="Times New Roman" pitchFamily="18" charset="0"/>
                <a:cs typeface="Times New Roman" pitchFamily="18" charset="0"/>
              </a:rPr>
              <a:t>Қазақстан Республикасының Президентіне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 smtClean="0">
                <a:latin typeface="Times New Roman" pitchFamily="18" charset="0"/>
                <a:cs typeface="Times New Roman" pitchFamily="18" charset="0"/>
              </a:rPr>
              <a:t>тікелей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 smtClean="0">
                <a:latin typeface="Times New Roman" pitchFamily="18" charset="0"/>
                <a:cs typeface="Times New Roman" pitchFamily="18" charset="0"/>
              </a:rPr>
              <a:t>бағынатын және есеп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 smtClean="0">
                <a:latin typeface="Times New Roman" pitchFamily="18" charset="0"/>
                <a:cs typeface="Times New Roman" pitchFamily="18" charset="0"/>
              </a:rPr>
              <a:t>беретін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100" dirty="0" err="1" smtClean="0">
                <a:latin typeface="Times New Roman" pitchFamily="18" charset="0"/>
                <a:cs typeface="Times New Roman" pitchFamily="18" charset="0"/>
              </a:rPr>
              <a:t>Қазақстан Республикасының Сыбайлас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 smtClean="0">
                <a:latin typeface="Times New Roman" pitchFamily="18" charset="0"/>
                <a:cs typeface="Times New Roman" pitchFamily="18" charset="0"/>
              </a:rPr>
              <a:t>жемқорлыққа қарсы саясатын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 smtClean="0">
                <a:latin typeface="Times New Roman" pitchFamily="18" charset="0"/>
                <a:cs typeface="Times New Roman" pitchFamily="18" charset="0"/>
              </a:rPr>
              <a:t>қалыптастыру 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мен </a:t>
            </a:r>
            <a:r>
              <a:rPr lang="ru-RU" sz="3100" dirty="0" err="1" smtClean="0">
                <a:latin typeface="Times New Roman" pitchFamily="18" charset="0"/>
                <a:cs typeface="Times New Roman" pitchFamily="18" charset="0"/>
              </a:rPr>
              <a:t>іске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 smtClean="0">
                <a:latin typeface="Times New Roman" pitchFamily="18" charset="0"/>
                <a:cs typeface="Times New Roman" pitchFamily="18" charset="0"/>
              </a:rPr>
              <a:t>асыруды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 smtClean="0">
                <a:latin typeface="Times New Roman" pitchFamily="18" charset="0"/>
                <a:cs typeface="Times New Roman" pitchFamily="18" charset="0"/>
              </a:rPr>
              <a:t>және сыбайлас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 smtClean="0">
                <a:latin typeface="Times New Roman" pitchFamily="18" charset="0"/>
                <a:cs typeface="Times New Roman" pitchFamily="18" charset="0"/>
              </a:rPr>
              <a:t>жемқорлыққа қарсы іс-қимыл саласындағы үйлестіруді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100" dirty="0" err="1" smtClean="0">
                <a:latin typeface="Times New Roman" pitchFamily="18" charset="0"/>
                <a:cs typeface="Times New Roman" pitchFamily="18" charset="0"/>
              </a:rPr>
              <a:t>сондай-ақ сыбайлас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 smtClean="0">
                <a:latin typeface="Times New Roman" pitchFamily="18" charset="0"/>
                <a:cs typeface="Times New Roman" pitchFamily="18" charset="0"/>
              </a:rPr>
              <a:t>жемқорлық құқық бұзушылықтарды анықтауды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100" dirty="0" err="1" smtClean="0">
                <a:latin typeface="Times New Roman" pitchFamily="18" charset="0"/>
                <a:cs typeface="Times New Roman" pitchFamily="18" charset="0"/>
              </a:rPr>
              <a:t>жолын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 smtClean="0">
                <a:latin typeface="Times New Roman" pitchFamily="18" charset="0"/>
                <a:cs typeface="Times New Roman" pitchFamily="18" charset="0"/>
              </a:rPr>
              <a:t>кесуді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100" dirty="0" err="1" smtClean="0">
                <a:latin typeface="Times New Roman" pitchFamily="18" charset="0"/>
                <a:cs typeface="Times New Roman" pitchFamily="18" charset="0"/>
              </a:rPr>
              <a:t>ашуды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 smtClean="0">
                <a:latin typeface="Times New Roman" pitchFamily="18" charset="0"/>
                <a:cs typeface="Times New Roman" pitchFamily="18" charset="0"/>
              </a:rPr>
              <a:t>және тергеуді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 smtClean="0">
                <a:latin typeface="Times New Roman" pitchFamily="18" charset="0"/>
                <a:cs typeface="Times New Roman" pitchFamily="18" charset="0"/>
              </a:rPr>
              <a:t>жүзеге асыратын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 smtClean="0">
                <a:latin typeface="Times New Roman" pitchFamily="18" charset="0"/>
                <a:cs typeface="Times New Roman" pitchFamily="18" charset="0"/>
              </a:rPr>
              <a:t>сыбайлас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 smtClean="0">
                <a:latin typeface="Times New Roman" pitchFamily="18" charset="0"/>
                <a:cs typeface="Times New Roman" pitchFamily="18" charset="0"/>
              </a:rPr>
              <a:t>жемқорлыққа қарсы іс-қимыл жөніндегі мемлекеттік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 орган </a:t>
            </a:r>
            <a:r>
              <a:rPr lang="ru-RU" sz="3100" dirty="0" err="1" smtClean="0">
                <a:latin typeface="Times New Roman" pitchFamily="18" charset="0"/>
                <a:cs typeface="Times New Roman" pitchFamily="18" charset="0"/>
              </a:rPr>
              <a:t>болып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 smtClean="0">
                <a:latin typeface="Times New Roman" pitchFamily="18" charset="0"/>
                <a:cs typeface="Times New Roman" pitchFamily="18" charset="0"/>
              </a:rPr>
              <a:t>табылады</a:t>
            </a:r>
            <a:r>
              <a:rPr lang="ru-RU" sz="3200" dirty="0" smtClean="0"/>
              <a:t>.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1472" y="500042"/>
            <a:ext cx="8229600" cy="6097310"/>
          </a:xfrm>
        </p:spPr>
        <p:txBody>
          <a:bodyPr>
            <a:normAutofit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60648"/>
            <a:ext cx="9144000" cy="2606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" name="TextBox 9"/>
          <p:cNvSpPr txBox="1"/>
          <p:nvPr/>
        </p:nvSpPr>
        <p:spPr>
          <a:xfrm>
            <a:off x="179512" y="1700808"/>
            <a:ext cx="8712968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0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0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000" dirty="0"/>
          </a:p>
        </p:txBody>
      </p:sp>
      <p:sp>
        <p:nvSpPr>
          <p:cNvPr id="7" name="TextBox 6"/>
          <p:cNvSpPr txBox="1"/>
          <p:nvPr/>
        </p:nvSpPr>
        <p:spPr>
          <a:xfrm>
            <a:off x="0" y="620688"/>
            <a:ext cx="9144000" cy="63094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500" b="1" u="sng" dirty="0" smtClean="0">
                <a:latin typeface="Times New Roman" pitchFamily="18" charset="0"/>
                <a:cs typeface="Times New Roman" pitchFamily="18" charset="0"/>
              </a:rPr>
              <a:t>Права и обязанности Агентства:</a:t>
            </a:r>
          </a:p>
          <a:p>
            <a:r>
              <a:rPr lang="ru-RU" sz="2500" dirty="0" smtClean="0">
                <a:latin typeface="Times New Roman" pitchFamily="18" charset="0"/>
                <a:cs typeface="Times New Roman" pitchFamily="18" charset="0"/>
              </a:rPr>
              <a:t>1) вносить Президенту Республики Казахстан предложения по вопросам совершенствования мер противодействия коррупции;</a:t>
            </a:r>
          </a:p>
          <a:p>
            <a:r>
              <a:rPr lang="ru-RU" sz="2500" dirty="0" smtClean="0">
                <a:latin typeface="Times New Roman" pitchFamily="18" charset="0"/>
                <a:cs typeface="Times New Roman" pitchFamily="18" charset="0"/>
              </a:rPr>
              <a:t>2) запрашивать и получать от государственных органов, организаций, должностных лиц необходимую информацию и материалы, в том числе из информационных ресурсов, в порядке, установленном законодательством Республики Казахстан;</a:t>
            </a:r>
          </a:p>
          <a:p>
            <a:r>
              <a:rPr lang="ru-RU" sz="2500" dirty="0" smtClean="0">
                <a:latin typeface="Times New Roman" pitchFamily="18" charset="0"/>
                <a:cs typeface="Times New Roman" pitchFamily="18" charset="0"/>
              </a:rPr>
              <a:t>3) привлекать специалистов и (или) экспертов иных субъектов противодействия коррупции к проведению внешнего анализа коррупционных рисков;</a:t>
            </a:r>
          </a:p>
          <a:p>
            <a:r>
              <a:rPr lang="ru-RU" sz="2500" dirty="0" smtClean="0">
                <a:latin typeface="Times New Roman" pitchFamily="18" charset="0"/>
                <a:cs typeface="Times New Roman" pitchFamily="18" charset="0"/>
              </a:rPr>
              <a:t>4) принимать, регистрировать и рассматривать заявления и сообщения о совершенных или готовящихся преступлениях, своевременно принимать меры по их пресечению, раскрытию, задержанию лиц, их совершивших, и недопущению общественно опасных деяний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; </a:t>
            </a:r>
          </a:p>
          <a:p>
            <a:pPr algn="ctr" fontAlgn="base"/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1472" y="500042"/>
            <a:ext cx="8229600" cy="6097310"/>
          </a:xfrm>
        </p:spPr>
        <p:txBody>
          <a:bodyPr>
            <a:normAutofit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2606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" name="TextBox 9"/>
          <p:cNvSpPr txBox="1"/>
          <p:nvPr/>
        </p:nvSpPr>
        <p:spPr>
          <a:xfrm>
            <a:off x="179512" y="1700808"/>
            <a:ext cx="8712968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0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0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000" dirty="0"/>
          </a:p>
        </p:txBody>
      </p:sp>
      <p:sp>
        <p:nvSpPr>
          <p:cNvPr id="7" name="TextBox 6"/>
          <p:cNvSpPr txBox="1"/>
          <p:nvPr/>
        </p:nvSpPr>
        <p:spPr>
          <a:xfrm>
            <a:off x="0" y="260648"/>
            <a:ext cx="9144000" cy="70480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u="sng" dirty="0" err="1" smtClean="0">
                <a:latin typeface="Times New Roman" pitchFamily="18" charset="0"/>
                <a:cs typeface="Times New Roman" pitchFamily="18" charset="0"/>
              </a:rPr>
              <a:t>Агенттіктің құқықтары </a:t>
            </a:r>
            <a:r>
              <a:rPr lang="ru-RU" sz="2400" b="1" u="sng" dirty="0" smtClean="0">
                <a:latin typeface="Times New Roman" pitchFamily="18" charset="0"/>
                <a:cs typeface="Times New Roman" pitchFamily="18" charset="0"/>
              </a:rPr>
              <a:t>мен </a:t>
            </a:r>
            <a:r>
              <a:rPr lang="ru-RU" sz="2400" b="1" u="sng" dirty="0" err="1" smtClean="0">
                <a:latin typeface="Times New Roman" pitchFamily="18" charset="0"/>
                <a:cs typeface="Times New Roman" pitchFamily="18" charset="0"/>
              </a:rPr>
              <a:t>міндеттері</a:t>
            </a:r>
            <a:r>
              <a:rPr lang="ru-RU" sz="2400" b="1" u="sng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r>
              <a:rPr lang="ru-RU" sz="2500" dirty="0" smtClean="0">
                <a:latin typeface="Times New Roman" pitchFamily="18" charset="0"/>
                <a:cs typeface="Times New Roman" pitchFamily="18" charset="0"/>
              </a:rPr>
              <a:t>1) </a:t>
            </a:r>
            <a:r>
              <a:rPr lang="ru-RU" sz="2500" dirty="0" err="1" smtClean="0">
                <a:latin typeface="Times New Roman" pitchFamily="18" charset="0"/>
                <a:cs typeface="Times New Roman" pitchFamily="18" charset="0"/>
              </a:rPr>
              <a:t>Қазақстан Республикасының Президентіне</a:t>
            </a:r>
            <a:r>
              <a:rPr lang="ru-RU" sz="2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500" dirty="0" err="1" smtClean="0">
                <a:latin typeface="Times New Roman" pitchFamily="18" charset="0"/>
                <a:cs typeface="Times New Roman" pitchFamily="18" charset="0"/>
              </a:rPr>
              <a:t>сыбайлас</a:t>
            </a:r>
            <a:r>
              <a:rPr lang="ru-RU" sz="2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500" dirty="0" err="1" smtClean="0">
                <a:latin typeface="Times New Roman" pitchFamily="18" charset="0"/>
                <a:cs typeface="Times New Roman" pitchFamily="18" charset="0"/>
              </a:rPr>
              <a:t>жемқорлыққа қарсы іс-қимыл шараларын</a:t>
            </a:r>
            <a:r>
              <a:rPr lang="ru-RU" sz="2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500" dirty="0" err="1" smtClean="0">
                <a:latin typeface="Times New Roman" pitchFamily="18" charset="0"/>
                <a:cs typeface="Times New Roman" pitchFamily="18" charset="0"/>
              </a:rPr>
              <a:t>жетілдіру</a:t>
            </a:r>
            <a:r>
              <a:rPr lang="ru-RU" sz="2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500" dirty="0" err="1" smtClean="0">
                <a:latin typeface="Times New Roman" pitchFamily="18" charset="0"/>
                <a:cs typeface="Times New Roman" pitchFamily="18" charset="0"/>
              </a:rPr>
              <a:t>мәселелері бойынша</a:t>
            </a:r>
            <a:r>
              <a:rPr lang="ru-RU" sz="2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500" dirty="0" err="1" smtClean="0">
                <a:latin typeface="Times New Roman" pitchFamily="18" charset="0"/>
                <a:cs typeface="Times New Roman" pitchFamily="18" charset="0"/>
              </a:rPr>
              <a:t>ұсыныстар енгізу</a:t>
            </a:r>
            <a:r>
              <a:rPr lang="ru-RU" sz="25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r>
              <a:rPr lang="ru-RU" sz="2500" dirty="0" smtClean="0">
                <a:latin typeface="Times New Roman" pitchFamily="18" charset="0"/>
                <a:cs typeface="Times New Roman" pitchFamily="18" charset="0"/>
              </a:rPr>
              <a:t>2) </a:t>
            </a:r>
            <a:r>
              <a:rPr lang="ru-RU" sz="2500" dirty="0" err="1" smtClean="0">
                <a:latin typeface="Times New Roman" pitchFamily="18" charset="0"/>
                <a:cs typeface="Times New Roman" pitchFamily="18" charset="0"/>
              </a:rPr>
              <a:t>мемлекеттік</a:t>
            </a:r>
            <a:r>
              <a:rPr lang="ru-RU" sz="2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500" dirty="0" err="1" smtClean="0">
                <a:latin typeface="Times New Roman" pitchFamily="18" charset="0"/>
                <a:cs typeface="Times New Roman" pitchFamily="18" charset="0"/>
              </a:rPr>
              <a:t>органдардан</a:t>
            </a:r>
            <a:r>
              <a:rPr lang="ru-RU" sz="25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500" dirty="0" err="1" smtClean="0">
                <a:latin typeface="Times New Roman" pitchFamily="18" charset="0"/>
                <a:cs typeface="Times New Roman" pitchFamily="18" charset="0"/>
              </a:rPr>
              <a:t>ұйымдардан</a:t>
            </a:r>
            <a:r>
              <a:rPr lang="ru-RU" sz="25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500" dirty="0" err="1" smtClean="0">
                <a:latin typeface="Times New Roman" pitchFamily="18" charset="0"/>
                <a:cs typeface="Times New Roman" pitchFamily="18" charset="0"/>
              </a:rPr>
              <a:t>лауазымды</a:t>
            </a:r>
            <a:r>
              <a:rPr lang="ru-RU" sz="2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500" dirty="0" err="1" smtClean="0">
                <a:latin typeface="Times New Roman" pitchFamily="18" charset="0"/>
                <a:cs typeface="Times New Roman" pitchFamily="18" charset="0"/>
              </a:rPr>
              <a:t>тұлғалардан</a:t>
            </a:r>
            <a:r>
              <a:rPr lang="ru-RU" sz="25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500" dirty="0" err="1" smtClean="0">
                <a:latin typeface="Times New Roman" pitchFamily="18" charset="0"/>
                <a:cs typeface="Times New Roman" pitchFamily="18" charset="0"/>
              </a:rPr>
              <a:t>оның ішінде</a:t>
            </a:r>
            <a:r>
              <a:rPr lang="ru-RU" sz="2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500" dirty="0" err="1" smtClean="0">
                <a:latin typeface="Times New Roman" pitchFamily="18" charset="0"/>
                <a:cs typeface="Times New Roman" pitchFamily="18" charset="0"/>
              </a:rPr>
              <a:t>ақпараттық ресурстардан</a:t>
            </a:r>
            <a:r>
              <a:rPr lang="ru-RU" sz="2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500" dirty="0" err="1" smtClean="0">
                <a:latin typeface="Times New Roman" pitchFamily="18" charset="0"/>
                <a:cs typeface="Times New Roman" pitchFamily="18" charset="0"/>
              </a:rPr>
              <a:t>қажетті ақпараттар </a:t>
            </a:r>
            <a:r>
              <a:rPr lang="ru-RU" sz="2500" dirty="0" smtClean="0">
                <a:latin typeface="Times New Roman" pitchFamily="18" charset="0"/>
                <a:cs typeface="Times New Roman" pitchFamily="18" charset="0"/>
              </a:rPr>
              <a:t>мен </a:t>
            </a:r>
            <a:r>
              <a:rPr lang="ru-RU" sz="2500" dirty="0" err="1" smtClean="0">
                <a:latin typeface="Times New Roman" pitchFamily="18" charset="0"/>
                <a:cs typeface="Times New Roman" pitchFamily="18" charset="0"/>
              </a:rPr>
              <a:t>материалдарды</a:t>
            </a:r>
            <a:r>
              <a:rPr lang="ru-RU" sz="2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500" dirty="0" err="1" smtClean="0">
                <a:latin typeface="Times New Roman" pitchFamily="18" charset="0"/>
                <a:cs typeface="Times New Roman" pitchFamily="18" charset="0"/>
              </a:rPr>
              <a:t>Қазақстан Республикасының заңнамасында белгіленген</a:t>
            </a:r>
            <a:r>
              <a:rPr lang="ru-RU" sz="2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500" dirty="0" err="1" smtClean="0">
                <a:latin typeface="Times New Roman" pitchFamily="18" charset="0"/>
                <a:cs typeface="Times New Roman" pitchFamily="18" charset="0"/>
              </a:rPr>
              <a:t>тәртіппен сұрату және алу</a:t>
            </a:r>
            <a:r>
              <a:rPr lang="ru-RU" sz="25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r>
              <a:rPr lang="ru-RU" sz="2500" dirty="0" smtClean="0">
                <a:latin typeface="Times New Roman" pitchFamily="18" charset="0"/>
                <a:cs typeface="Times New Roman" pitchFamily="18" charset="0"/>
              </a:rPr>
              <a:t>3) </a:t>
            </a:r>
            <a:r>
              <a:rPr lang="ru-RU" sz="2500" dirty="0" err="1" smtClean="0">
                <a:latin typeface="Times New Roman" pitchFamily="18" charset="0"/>
                <a:cs typeface="Times New Roman" pitchFamily="18" charset="0"/>
              </a:rPr>
              <a:t>сыбайлас</a:t>
            </a:r>
            <a:r>
              <a:rPr lang="ru-RU" sz="2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500" dirty="0" err="1" smtClean="0">
                <a:latin typeface="Times New Roman" pitchFamily="18" charset="0"/>
                <a:cs typeface="Times New Roman" pitchFamily="18" charset="0"/>
              </a:rPr>
              <a:t>жемқорлыққа қарсы іс-қимылдың өзге </a:t>
            </a:r>
            <a:r>
              <a:rPr lang="ru-RU" sz="2500" dirty="0" smtClean="0">
                <a:latin typeface="Times New Roman" pitchFamily="18" charset="0"/>
                <a:cs typeface="Times New Roman" pitchFamily="18" charset="0"/>
              </a:rPr>
              <a:t>де </a:t>
            </a:r>
            <a:r>
              <a:rPr lang="ru-RU" sz="2500" dirty="0" err="1" smtClean="0">
                <a:latin typeface="Times New Roman" pitchFamily="18" charset="0"/>
                <a:cs typeface="Times New Roman" pitchFamily="18" charset="0"/>
              </a:rPr>
              <a:t>субъектілерінің мамандарын</a:t>
            </a:r>
            <a:r>
              <a:rPr lang="ru-RU" sz="2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500" dirty="0" err="1" smtClean="0">
                <a:latin typeface="Times New Roman" pitchFamily="18" charset="0"/>
                <a:cs typeface="Times New Roman" pitchFamily="18" charset="0"/>
              </a:rPr>
              <a:t>және </a:t>
            </a:r>
            <a:r>
              <a:rPr lang="ru-RU" sz="25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2500" dirty="0" err="1" smtClean="0">
                <a:latin typeface="Times New Roman" pitchFamily="18" charset="0"/>
                <a:cs typeface="Times New Roman" pitchFamily="18" charset="0"/>
              </a:rPr>
              <a:t>немесе</a:t>
            </a:r>
            <a:r>
              <a:rPr lang="ru-RU" sz="2500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2500" dirty="0" err="1" smtClean="0">
                <a:latin typeface="Times New Roman" pitchFamily="18" charset="0"/>
                <a:cs typeface="Times New Roman" pitchFamily="18" charset="0"/>
              </a:rPr>
              <a:t>сарапшыларын</a:t>
            </a:r>
            <a:r>
              <a:rPr lang="ru-RU" sz="2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500" dirty="0" err="1" smtClean="0">
                <a:latin typeface="Times New Roman" pitchFamily="18" charset="0"/>
                <a:cs typeface="Times New Roman" pitchFamily="18" charset="0"/>
              </a:rPr>
              <a:t>сыбайлас</a:t>
            </a:r>
            <a:r>
              <a:rPr lang="ru-RU" sz="2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500" dirty="0" err="1" smtClean="0">
                <a:latin typeface="Times New Roman" pitchFamily="18" charset="0"/>
                <a:cs typeface="Times New Roman" pitchFamily="18" charset="0"/>
              </a:rPr>
              <a:t>жемқорлық тәуекелдеріне сыртқы талдау</a:t>
            </a:r>
            <a:r>
              <a:rPr lang="ru-RU" sz="2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500" dirty="0" err="1" smtClean="0">
                <a:latin typeface="Times New Roman" pitchFamily="18" charset="0"/>
                <a:cs typeface="Times New Roman" pitchFamily="18" charset="0"/>
              </a:rPr>
              <a:t>жүргізуге тарту</a:t>
            </a:r>
            <a:r>
              <a:rPr lang="ru-RU" sz="25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r>
              <a:rPr lang="ru-RU" sz="2500" dirty="0" smtClean="0">
                <a:latin typeface="Times New Roman" pitchFamily="18" charset="0"/>
                <a:cs typeface="Times New Roman" pitchFamily="18" charset="0"/>
              </a:rPr>
              <a:t>4) </a:t>
            </a:r>
            <a:r>
              <a:rPr lang="ru-RU" sz="2500" dirty="0" err="1" smtClean="0">
                <a:latin typeface="Times New Roman" pitchFamily="18" charset="0"/>
                <a:cs typeface="Times New Roman" pitchFamily="18" charset="0"/>
              </a:rPr>
              <a:t>жасалған немесе</a:t>
            </a:r>
            <a:r>
              <a:rPr lang="ru-RU" sz="2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500" dirty="0" err="1" smtClean="0">
                <a:latin typeface="Times New Roman" pitchFamily="18" charset="0"/>
                <a:cs typeface="Times New Roman" pitchFamily="18" charset="0"/>
              </a:rPr>
              <a:t>дайындалып</a:t>
            </a:r>
            <a:r>
              <a:rPr lang="ru-RU" sz="2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500" dirty="0" err="1" smtClean="0">
                <a:latin typeface="Times New Roman" pitchFamily="18" charset="0"/>
                <a:cs typeface="Times New Roman" pitchFamily="18" charset="0"/>
              </a:rPr>
              <a:t>жатқан қылмыстар туралы</a:t>
            </a:r>
            <a:r>
              <a:rPr lang="ru-RU" sz="2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500" dirty="0" err="1" smtClean="0">
                <a:latin typeface="Times New Roman" pitchFamily="18" charset="0"/>
                <a:cs typeface="Times New Roman" pitchFamily="18" charset="0"/>
              </a:rPr>
              <a:t>арыздар</a:t>
            </a:r>
            <a:r>
              <a:rPr lang="ru-RU" sz="2500" dirty="0" smtClean="0">
                <a:latin typeface="Times New Roman" pitchFamily="18" charset="0"/>
                <a:cs typeface="Times New Roman" pitchFamily="18" charset="0"/>
              </a:rPr>
              <a:t> мен </a:t>
            </a:r>
            <a:r>
              <a:rPr lang="ru-RU" sz="2500" dirty="0" err="1" smtClean="0">
                <a:latin typeface="Times New Roman" pitchFamily="18" charset="0"/>
                <a:cs typeface="Times New Roman" pitchFamily="18" charset="0"/>
              </a:rPr>
              <a:t>хабарламаларды</a:t>
            </a:r>
            <a:r>
              <a:rPr lang="ru-RU" sz="2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500" dirty="0" err="1" smtClean="0">
                <a:latin typeface="Times New Roman" pitchFamily="18" charset="0"/>
                <a:cs typeface="Times New Roman" pitchFamily="18" charset="0"/>
              </a:rPr>
              <a:t>қабылдау</a:t>
            </a:r>
            <a:r>
              <a:rPr lang="ru-RU" sz="25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500" dirty="0" err="1" smtClean="0">
                <a:latin typeface="Times New Roman" pitchFamily="18" charset="0"/>
                <a:cs typeface="Times New Roman" pitchFamily="18" charset="0"/>
              </a:rPr>
              <a:t>тіркеу</a:t>
            </a:r>
            <a:r>
              <a:rPr lang="ru-RU" sz="2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500" dirty="0" err="1" smtClean="0">
                <a:latin typeface="Times New Roman" pitchFamily="18" charset="0"/>
                <a:cs typeface="Times New Roman" pitchFamily="18" charset="0"/>
              </a:rPr>
              <a:t>және қарау</a:t>
            </a:r>
            <a:r>
              <a:rPr lang="ru-RU" sz="25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500" dirty="0" err="1" smtClean="0">
                <a:latin typeface="Times New Roman" pitchFamily="18" charset="0"/>
                <a:cs typeface="Times New Roman" pitchFamily="18" charset="0"/>
              </a:rPr>
              <a:t>олардың жолын</a:t>
            </a:r>
            <a:r>
              <a:rPr lang="ru-RU" sz="2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500" dirty="0" err="1" smtClean="0">
                <a:latin typeface="Times New Roman" pitchFamily="18" charset="0"/>
                <a:cs typeface="Times New Roman" pitchFamily="18" charset="0"/>
              </a:rPr>
              <a:t>кесу</a:t>
            </a:r>
            <a:r>
              <a:rPr lang="ru-RU" sz="25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500" dirty="0" err="1" smtClean="0">
                <a:latin typeface="Times New Roman" pitchFamily="18" charset="0"/>
                <a:cs typeface="Times New Roman" pitchFamily="18" charset="0"/>
              </a:rPr>
              <a:t>ашу</a:t>
            </a:r>
            <a:r>
              <a:rPr lang="ru-RU" sz="2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500" dirty="0" err="1" smtClean="0">
                <a:latin typeface="Times New Roman" pitchFamily="18" charset="0"/>
                <a:cs typeface="Times New Roman" pitchFamily="18" charset="0"/>
              </a:rPr>
              <a:t>оларды</a:t>
            </a:r>
            <a:r>
              <a:rPr lang="ru-RU" sz="2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500" dirty="0" err="1" smtClean="0">
                <a:latin typeface="Times New Roman" pitchFamily="18" charset="0"/>
                <a:cs typeface="Times New Roman" pitchFamily="18" charset="0"/>
              </a:rPr>
              <a:t>жасаған адамдарды</a:t>
            </a:r>
            <a:r>
              <a:rPr lang="ru-RU" sz="2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500" dirty="0" err="1" smtClean="0">
                <a:latin typeface="Times New Roman" pitchFamily="18" charset="0"/>
                <a:cs typeface="Times New Roman" pitchFamily="18" charset="0"/>
              </a:rPr>
              <a:t>ұстау және қоғамға қауіпті әрекеттерге жол</a:t>
            </a:r>
            <a:r>
              <a:rPr lang="ru-RU" sz="2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500" dirty="0" err="1" smtClean="0">
                <a:latin typeface="Times New Roman" pitchFamily="18" charset="0"/>
                <a:cs typeface="Times New Roman" pitchFamily="18" charset="0"/>
              </a:rPr>
              <a:t>бермеу</a:t>
            </a:r>
            <a:r>
              <a:rPr lang="ru-RU" sz="2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500" dirty="0" err="1" smtClean="0">
                <a:latin typeface="Times New Roman" pitchFamily="18" charset="0"/>
                <a:cs typeface="Times New Roman" pitchFamily="18" charset="0"/>
              </a:rPr>
              <a:t>жөнінде шараларды</a:t>
            </a:r>
            <a:r>
              <a:rPr lang="ru-RU" sz="2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500" dirty="0" err="1" smtClean="0">
                <a:latin typeface="Times New Roman" pitchFamily="18" charset="0"/>
                <a:cs typeface="Times New Roman" pitchFamily="18" charset="0"/>
              </a:rPr>
              <a:t>уақтылы қабылдау</a:t>
            </a:r>
            <a:r>
              <a:rPr lang="ru-RU" sz="25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ctr" fontAlgn="base"/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1472" y="500042"/>
            <a:ext cx="8229600" cy="6097310"/>
          </a:xfrm>
        </p:spPr>
        <p:txBody>
          <a:bodyPr>
            <a:normAutofit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60648"/>
            <a:ext cx="9144000" cy="2606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" name="TextBox 9"/>
          <p:cNvSpPr txBox="1"/>
          <p:nvPr/>
        </p:nvSpPr>
        <p:spPr>
          <a:xfrm>
            <a:off x="179512" y="1700808"/>
            <a:ext cx="8712968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0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0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000" dirty="0"/>
          </a:p>
        </p:txBody>
      </p:sp>
      <p:sp>
        <p:nvSpPr>
          <p:cNvPr id="7" name="TextBox 6"/>
          <p:cNvSpPr txBox="1"/>
          <p:nvPr/>
        </p:nvSpPr>
        <p:spPr>
          <a:xfrm>
            <a:off x="179512" y="764704"/>
            <a:ext cx="8784976" cy="60330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5) проводить анализ практики оперативно-розыскной и следственной деятельности, досудебного расследования по коррупционным преступлениям;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6) по имеющимся в производстве уголовным делам подвергать приводу лиц, уклоняющихся от явки по вызову;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7) изымать или производить выемку документов, товаров, предметов или иного имущества в соответствии с уголовно-процессуальным законодательством Республики Казахстан и (или) законодательством Республики Казахстан об административных правонарушениях;</a:t>
            </a:r>
          </a:p>
          <a:p>
            <a:pPr algn="ctr"/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500042"/>
            <a:ext cx="8549552" cy="6097310"/>
          </a:xfrm>
        </p:spPr>
        <p:txBody>
          <a:bodyPr>
            <a:normAutofit fontScale="90000"/>
          </a:bodyPr>
          <a:lstStyle/>
          <a:p>
            <a:pPr algn="l"/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5) </a:t>
            </a:r>
            <a:r>
              <a:rPr lang="ru-RU" sz="3100" dirty="0" err="1" smtClean="0">
                <a:latin typeface="Times New Roman" pitchFamily="18" charset="0"/>
                <a:cs typeface="Times New Roman" pitchFamily="18" charset="0"/>
              </a:rPr>
              <a:t>сыбайлас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 smtClean="0">
                <a:latin typeface="Times New Roman" pitchFamily="18" charset="0"/>
                <a:cs typeface="Times New Roman" pitchFamily="18" charset="0"/>
              </a:rPr>
              <a:t>жемқорлық қылмыстар бойынша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 smtClean="0">
                <a:latin typeface="Times New Roman" pitchFamily="18" charset="0"/>
                <a:cs typeface="Times New Roman" pitchFamily="18" charset="0"/>
              </a:rPr>
              <a:t>жедел-іздестіру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 smtClean="0">
                <a:latin typeface="Times New Roman" pitchFamily="18" charset="0"/>
                <a:cs typeface="Times New Roman" pitchFamily="18" charset="0"/>
              </a:rPr>
              <a:t>және тергеу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 smtClean="0">
                <a:latin typeface="Times New Roman" pitchFamily="18" charset="0"/>
                <a:cs typeface="Times New Roman" pitchFamily="18" charset="0"/>
              </a:rPr>
              <a:t>қызметінің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100" dirty="0" err="1" smtClean="0">
                <a:latin typeface="Times New Roman" pitchFamily="18" charset="0"/>
                <a:cs typeface="Times New Roman" pitchFamily="18" charset="0"/>
              </a:rPr>
              <a:t>сотқа дейінгі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 smtClean="0">
                <a:latin typeface="Times New Roman" pitchFamily="18" charset="0"/>
                <a:cs typeface="Times New Roman" pitchFamily="18" charset="0"/>
              </a:rPr>
              <a:t>тергеу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 smtClean="0">
                <a:latin typeface="Times New Roman" pitchFamily="18" charset="0"/>
                <a:cs typeface="Times New Roman" pitchFamily="18" charset="0"/>
              </a:rPr>
              <a:t>практикасына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 smtClean="0">
                <a:latin typeface="Times New Roman" pitchFamily="18" charset="0"/>
                <a:cs typeface="Times New Roman" pitchFamily="18" charset="0"/>
              </a:rPr>
              <a:t>талдау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 smtClean="0">
                <a:latin typeface="Times New Roman" pitchFamily="18" charset="0"/>
                <a:cs typeface="Times New Roman" pitchFamily="18" charset="0"/>
              </a:rPr>
              <a:t>жүргізу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;</a:t>
            </a:r>
            <a:br>
              <a:rPr lang="ru-RU" sz="31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6) </a:t>
            </a:r>
            <a:r>
              <a:rPr lang="ru-RU" sz="3100" dirty="0" err="1" smtClean="0">
                <a:latin typeface="Times New Roman" pitchFamily="18" charset="0"/>
                <a:cs typeface="Times New Roman" pitchFamily="18" charset="0"/>
              </a:rPr>
              <a:t>өндірістегі қылмыстық істер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 smtClean="0">
                <a:latin typeface="Times New Roman" pitchFamily="18" charset="0"/>
                <a:cs typeface="Times New Roman" pitchFamily="18" charset="0"/>
              </a:rPr>
              <a:t>бойынша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 smtClean="0">
                <a:latin typeface="Times New Roman" pitchFamily="18" charset="0"/>
                <a:cs typeface="Times New Roman" pitchFamily="18" charset="0"/>
              </a:rPr>
              <a:t>шақыруға келуден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 smtClean="0">
                <a:latin typeface="Times New Roman" pitchFamily="18" charset="0"/>
                <a:cs typeface="Times New Roman" pitchFamily="18" charset="0"/>
              </a:rPr>
              <a:t>жалтарған адамдарды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 smtClean="0">
                <a:latin typeface="Times New Roman" pitchFamily="18" charset="0"/>
                <a:cs typeface="Times New Roman" pitchFamily="18" charset="0"/>
              </a:rPr>
              <a:t>күштеп әкелу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;</a:t>
            </a:r>
            <a:br>
              <a:rPr lang="ru-RU" sz="31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7) </a:t>
            </a:r>
            <a:r>
              <a:rPr lang="ru-RU" sz="3100" dirty="0" err="1" smtClean="0">
                <a:latin typeface="Times New Roman" pitchFamily="18" charset="0"/>
                <a:cs typeface="Times New Roman" pitchFamily="18" charset="0"/>
              </a:rPr>
              <a:t>Қазақстан Республикасының қылмыстық-процестік заңнамасына және 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3100" dirty="0" err="1" smtClean="0">
                <a:latin typeface="Times New Roman" pitchFamily="18" charset="0"/>
                <a:cs typeface="Times New Roman" pitchFamily="18" charset="0"/>
              </a:rPr>
              <a:t>немесе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3100" dirty="0" err="1" smtClean="0">
                <a:latin typeface="Times New Roman" pitchFamily="18" charset="0"/>
                <a:cs typeface="Times New Roman" pitchFamily="18" charset="0"/>
              </a:rPr>
              <a:t>Қазақстан Республикасының әкімшілік құқық бұзушылық туралы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 smtClean="0">
                <a:latin typeface="Times New Roman" pitchFamily="18" charset="0"/>
                <a:cs typeface="Times New Roman" pitchFamily="18" charset="0"/>
              </a:rPr>
              <a:t>заңнамасына сәйкес құжаттарды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100" dirty="0" err="1" smtClean="0">
                <a:latin typeface="Times New Roman" pitchFamily="18" charset="0"/>
                <a:cs typeface="Times New Roman" pitchFamily="18" charset="0"/>
              </a:rPr>
              <a:t>тауарларды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100" dirty="0" err="1" smtClean="0">
                <a:latin typeface="Times New Roman" pitchFamily="18" charset="0"/>
                <a:cs typeface="Times New Roman" pitchFamily="18" charset="0"/>
              </a:rPr>
              <a:t>заттарды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 smtClean="0">
                <a:latin typeface="Times New Roman" pitchFamily="18" charset="0"/>
                <a:cs typeface="Times New Roman" pitchFamily="18" charset="0"/>
              </a:rPr>
              <a:t>немесе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 smtClean="0">
                <a:latin typeface="Times New Roman" pitchFamily="18" charset="0"/>
                <a:cs typeface="Times New Roman" pitchFamily="18" charset="0"/>
              </a:rPr>
              <a:t>өзге 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де </a:t>
            </a:r>
            <a:r>
              <a:rPr lang="ru-RU" sz="3100" dirty="0" err="1" smtClean="0">
                <a:latin typeface="Times New Roman" pitchFamily="18" charset="0"/>
                <a:cs typeface="Times New Roman" pitchFamily="18" charset="0"/>
              </a:rPr>
              <a:t>мүлікті алып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 smtClean="0">
                <a:latin typeface="Times New Roman" pitchFamily="18" charset="0"/>
                <a:cs typeface="Times New Roman" pitchFamily="18" charset="0"/>
              </a:rPr>
              <a:t>қою немесе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 smtClean="0">
                <a:latin typeface="Times New Roman" pitchFamily="18" charset="0"/>
                <a:cs typeface="Times New Roman" pitchFamily="18" charset="0"/>
              </a:rPr>
              <a:t>алуды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 smtClean="0">
                <a:latin typeface="Times New Roman" pitchFamily="18" charset="0"/>
                <a:cs typeface="Times New Roman" pitchFamily="18" charset="0"/>
              </a:rPr>
              <a:t>жүргізу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;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60648"/>
            <a:ext cx="9144000" cy="2606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" name="TextBox 9"/>
          <p:cNvSpPr txBox="1"/>
          <p:nvPr/>
        </p:nvSpPr>
        <p:spPr>
          <a:xfrm>
            <a:off x="179512" y="1700808"/>
            <a:ext cx="8712968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0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0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0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1472" y="500042"/>
            <a:ext cx="8229600" cy="6097310"/>
          </a:xfrm>
        </p:spPr>
        <p:txBody>
          <a:bodyPr>
            <a:normAutofit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60648"/>
            <a:ext cx="9144000" cy="2606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" name="TextBox 9"/>
          <p:cNvSpPr txBox="1"/>
          <p:nvPr/>
        </p:nvSpPr>
        <p:spPr>
          <a:xfrm>
            <a:off x="179512" y="1700808"/>
            <a:ext cx="8712968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0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0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000" dirty="0"/>
          </a:p>
        </p:txBody>
      </p:sp>
      <p:sp>
        <p:nvSpPr>
          <p:cNvPr id="7" name="TextBox 6"/>
          <p:cNvSpPr txBox="1"/>
          <p:nvPr/>
        </p:nvSpPr>
        <p:spPr>
          <a:xfrm>
            <a:off x="251520" y="692696"/>
            <a:ext cx="8712968" cy="86177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8) использовать изоляторы временного содержания, следственные изоляторы в порядке, предусмотренном законодательством Республики Казахстан;</a:t>
            </a:r>
          </a:p>
          <a:p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9) вносить государственным органам, организациям или лицам, исполняющим в них управленческие функции, представления о принятии мер по устранению обстоятельств или других нарушений закона в порядке, установленном уголовно-процессуальным законодательством Республики Казахстан;</a:t>
            </a:r>
          </a:p>
          <a:p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10) требовать производства ревизий, налоговых и других проверок, аудита и оценки от уполномоченных органов, и должностных лиц в случаях, предусмотренных законодательством Республики Казахстан;</a:t>
            </a:r>
          </a:p>
          <a:p>
            <a:pPr algn="ctr" fontAlgn="base"/>
            <a:endParaRPr lang="ru-RU" sz="3600" dirty="0" smtClean="0">
              <a:latin typeface="Times New Roman" pitchFamily="18" charset="0"/>
              <a:cs typeface="Times New Roman" pitchFamily="18" charset="0"/>
            </a:endParaRPr>
          </a:p>
          <a:p>
            <a:pPr fontAlgn="base"/>
            <a:r>
              <a:rPr lang="ru-RU" sz="3600" dirty="0" smtClean="0"/>
              <a:t>    </a:t>
            </a:r>
          </a:p>
          <a:p>
            <a:pPr fontAlgn="base"/>
            <a:r>
              <a:rPr lang="ru-RU" sz="3600" dirty="0" smtClean="0"/>
              <a:t>   </a:t>
            </a:r>
          </a:p>
          <a:p>
            <a:pPr algn="ctr"/>
            <a:endParaRPr lang="ru-RU" sz="36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36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1472" y="500042"/>
            <a:ext cx="8229600" cy="6097310"/>
          </a:xfrm>
        </p:spPr>
        <p:txBody>
          <a:bodyPr>
            <a:normAutofit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2606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" name="TextBox 9"/>
          <p:cNvSpPr txBox="1"/>
          <p:nvPr/>
        </p:nvSpPr>
        <p:spPr>
          <a:xfrm>
            <a:off x="179512" y="1700808"/>
            <a:ext cx="8712968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0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0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000" dirty="0"/>
          </a:p>
        </p:txBody>
      </p:sp>
      <p:sp>
        <p:nvSpPr>
          <p:cNvPr id="7" name="TextBox 6"/>
          <p:cNvSpPr txBox="1"/>
          <p:nvPr/>
        </p:nvSpPr>
        <p:spPr>
          <a:xfrm>
            <a:off x="0" y="620688"/>
            <a:ext cx="8964488" cy="90178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8)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тиісті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уақытша ұстау изоляторларын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тергеу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изоляторларын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Қазақстан Республикасының заңнамасында көзделген тәртіппен пайдалану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9)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мемлекеттік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органдарға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ұйымдарға және оларда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басқарушылық функцияларды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орындайтын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адамдарға Қазақстан Республикасының қылмыстық-процестік заңнамасымен белгіленген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тәртіппен мән-жайларды немесе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басқа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да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заң бұзушылықтарды жою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жөнінде шаралар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қабылдау туралы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ұсынулар енгізу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10)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Қазақстан Республикасының заңнамасында көзделген жағдайларда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уәкілетті органдар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мен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лауазымды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адамдардан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ревизиялар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салықтық және басқа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да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тексерулер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, аудит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және бағалау жүргізуді талап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ету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endParaRPr lang="ru-RU" sz="3600" dirty="0" smtClean="0">
              <a:latin typeface="Times New Roman" pitchFamily="18" charset="0"/>
              <a:cs typeface="Times New Roman" pitchFamily="18" charset="0"/>
            </a:endParaRPr>
          </a:p>
          <a:p>
            <a:pPr fontAlgn="base"/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    </a:t>
            </a:r>
          </a:p>
          <a:p>
            <a:pPr fontAlgn="base"/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   </a:t>
            </a:r>
          </a:p>
          <a:p>
            <a:pPr algn="ctr"/>
            <a:endParaRPr lang="ru-RU" sz="36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36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626</TotalTime>
  <Words>778</Words>
  <Application>Microsoft Office PowerPoint</Application>
  <PresentationFormat>Экран (4:3)</PresentationFormat>
  <Paragraphs>137</Paragraphs>
  <Slides>18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19" baseType="lpstr">
      <vt:lpstr>Тема Office</vt:lpstr>
      <vt:lpstr> Тема № 5: «Антикоррупционная служба и участие общественности в противодействии коррупции. </vt:lpstr>
      <vt:lpstr>Слайд 2</vt:lpstr>
      <vt:lpstr>Слайд 3</vt:lpstr>
      <vt:lpstr> </vt:lpstr>
      <vt:lpstr> </vt:lpstr>
      <vt:lpstr> </vt:lpstr>
      <vt:lpstr>5) сыбайлас жемқорлық қылмыстар бойынша жедел-іздестіру және тергеу қызметінің, сотқа дейінгі тергеу практикасына талдау жүргізу; 6) өндірістегі қылмыстық істер бойынша шақыруға келуден жалтарған адамдарды күштеп әкелу; 7) Қазақстан Республикасының қылмыстық-процестік заңнамасына және (немесе) Қазақстан Республикасының әкімшілік құқық бұзушылық туралы заңнамасына сәйкес құжаттарды, тауарларды, заттарды немесе өзге де мүлікті алып қою немесе алуды жүргізу;  </vt:lpstr>
      <vt:lpstr> </vt:lpstr>
      <vt:lpstr> </vt:lpstr>
      <vt:lpstr> </vt:lpstr>
      <vt:lpstr>11) сыбайлас жемқорлық қылмыстармен күресу нысандары мен әдістерін жетілдіру, жедел-іздестіру қызметінің стратегиясы мен тактикасын айқындау, оның тиімділігін арттыру бойынша шаралар тұжырымдау және іске асыру; 12) Қазақстан Республикасының заңнамасымен белгіленген тәртіпте оған жүктелген міндетерді шешуді қамтамасыз ететін ақпараттық жүйелерді  Қазақстан Республикасының заңнамасына сәйкес құру және пайдалану;  </vt:lpstr>
      <vt:lpstr> </vt:lpstr>
      <vt:lpstr>13) ұсталған және қамауға алынған адамдарды айдап алып келу; 14) Агенттіктің, оның аумақтық органдарының қызметіне қатысты мәселелер бойынша нормативтік құқықтық актілерді әзірлеу; 15) сыбайлас жемқорлыққа қарсы іс-қимыл туралы Қазақстан Республикасы заңнамасын бұзушылықтар анықталған жағдайда, заңнамамен белгіленген тәртіппен оларды жою бойынша шаралар қабылдау;  </vt:lpstr>
      <vt:lpstr> </vt:lpstr>
      <vt:lpstr>  16) құқық бұзушылықтар туралы өтініштерді, хабарламаларды, шағымдар мен өзге де ақпараттарды қабылдау, тіркеу, есепке алу және қарау кезінде заңдылықты сақтау; 17) Агенттіктің құзыреті шегінде жалпы және арнайы жедел-іздестіру  іс-шараларын, жасырын тергеу әрекеттерін жүзеге асыру, қылмыстық процесте пайдалану үшін олардың нәтижелерін тіркеу арқылы қылмыстарды анықтауды, жолын кесуді және ашуды қамтамасыз ету; 18) Қазақстан Республикасының қылмыстық-процестік заңнамасында көзделген тәртіппен сотқа дейінгі тергеп-тексеруді жүзеге асыру;  </vt:lpstr>
      <vt:lpstr> </vt:lpstr>
      <vt:lpstr> </vt:lpstr>
      <vt:lpstr>23) іздеудегі адамдардың орналасқан жерін анықтау және ұстау бойынша  іс-шаралар жүргізу; 24) Агенттіктің белгіленген құзыреті шегінде іздеудегі адамдарды келуді экстрадициялауды ұйымдастыру;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</dc:title>
  <dc:creator>Пользователь</dc:creator>
  <cp:lastModifiedBy>Пользователь</cp:lastModifiedBy>
  <cp:revision>39</cp:revision>
  <dcterms:created xsi:type="dcterms:W3CDTF">2019-02-09T06:40:34Z</dcterms:created>
  <dcterms:modified xsi:type="dcterms:W3CDTF">2020-10-11T12:24:12Z</dcterms:modified>
</cp:coreProperties>
</file>